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33C0D"/>
    <a:srgbClr val="FF3300"/>
    <a:srgbClr val="069009"/>
    <a:srgbClr val="9FB5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F48C6CC-845C-477B-8797-381E373C56D2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F5A5E01-6683-4914-A100-FF1A9AE0187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A5E01-6683-4914-A100-FF1A9AE01871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5F9A16C-457D-4CA1-B817-3E1A02A1C6DA}" type="datetimeFigureOut">
              <a:rPr lang="en-US" smtClean="0"/>
              <a:pPr/>
              <a:t>9/6/2012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6D29885-A5A8-44AB-98EA-B220BC4F55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/imgres?num=10&amp;hl=es&amp;biw=1280&amp;bih=899&amp;tbm=isch&amp;tbnid=jI_andWOaiLovM:&amp;imgrefurl=http://helenyd.blogspot.com/2011/07/ninos-discapasitados.html&amp;imgurl=http://1.bp.blogspot.com/_XAGvL-yGh04/TOMkgp6I99I/AAAAAAAAAAU/gNE9k16ppHs/s1600/940062958_92cffb4c42.jpg&amp;w=500&amp;h=332&amp;ei=0RZGUKbmJYeE9QSzqIDQCw&amp;zoom=1&amp;iact=hc&amp;vpx=372&amp;vpy=378&amp;dur=280&amp;hovh=183&amp;hovw=276&amp;tx=135&amp;ty=88&amp;sig=100125165358678477599&amp;page=2&amp;tbnh=163&amp;tbnw=225&amp;start=24&amp;ndsp=25&amp;ved=1t:429,r:1,s:24,i:22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8229600" cy="2895600"/>
          </a:xfrm>
        </p:spPr>
        <p:txBody>
          <a:bodyPr>
            <a:normAutofit/>
          </a:bodyPr>
          <a:lstStyle/>
          <a:p>
            <a:r>
              <a:rPr lang="es-US" sz="3200" b="1" dirty="0" smtClean="0">
                <a:solidFill>
                  <a:srgbClr val="9FB51B"/>
                </a:solidFill>
                <a:latin typeface="Comic Sans MS" pitchFamily="66" charset="0"/>
              </a:rPr>
              <a:t>MINISTERIO PARA NIÑOS CON  </a:t>
            </a:r>
            <a:r>
              <a:rPr lang="es-US" sz="3200" b="1" dirty="0" smtClean="0">
                <a:solidFill>
                  <a:srgbClr val="9FB51B"/>
                </a:solidFill>
                <a:latin typeface="Comic Sans MS" pitchFamily="66" charset="0"/>
              </a:rPr>
              <a:t>necesidades especiales </a:t>
            </a:r>
            <a:endParaRPr lang="en-US" sz="3200" b="1" dirty="0">
              <a:solidFill>
                <a:srgbClr val="9FB51B"/>
              </a:solidFill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5638800"/>
            <a:ext cx="6324600" cy="685800"/>
          </a:xfrm>
        </p:spPr>
        <p:txBody>
          <a:bodyPr>
            <a:normAutofit fontScale="92500"/>
          </a:bodyPr>
          <a:lstStyle/>
          <a:p>
            <a:r>
              <a:rPr lang="es-US" b="1" dirty="0" smtClean="0">
                <a:solidFill>
                  <a:srgbClr val="9FB51B"/>
                </a:solidFill>
                <a:latin typeface="Comic Sans MS" pitchFamily="66" charset="0"/>
              </a:rPr>
              <a:t>Certificación de Liderazgo Ministerio Infantil de la División Interamericana, Nivel IV, Curso # </a:t>
            </a:r>
            <a:r>
              <a:rPr lang="es-US" b="1" dirty="0" smtClean="0">
                <a:solidFill>
                  <a:srgbClr val="9FB51B"/>
                </a:solidFill>
                <a:latin typeface="Comic Sans MS" pitchFamily="66" charset="0"/>
              </a:rPr>
              <a:t>7.</a:t>
            </a:r>
            <a:endParaRPr lang="en-US" b="1" dirty="0">
              <a:solidFill>
                <a:srgbClr val="9FB51B"/>
              </a:solidFill>
              <a:latin typeface="Comic Sans MS" pitchFamily="66" charset="0"/>
            </a:endParaRPr>
          </a:p>
        </p:txBody>
      </p:sp>
      <p:pic>
        <p:nvPicPr>
          <p:cNvPr id="4" name="rg_hi" descr="https://encrypted-tbn2.google.com/images?q=tbn:ANd9GcREVPLF6c0iHA4Hpqhjn4iLc9-A0WmeCjoaecAGUXMb7ddcv7bwFw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28600"/>
            <a:ext cx="3733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Desafíos singulares en la familia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S" dirty="0" smtClean="0"/>
          </a:p>
          <a:p>
            <a:endParaRPr lang="es-US" dirty="0" smtClean="0"/>
          </a:p>
          <a:p>
            <a:r>
              <a:rPr lang="es-US" sz="3200" b="1" dirty="0" smtClean="0">
                <a:solidFill>
                  <a:srgbClr val="7030A0"/>
                </a:solidFill>
                <a:latin typeface="Comic Sans MS" pitchFamily="66" charset="0"/>
              </a:rPr>
              <a:t>Impacto en los padres </a:t>
            </a:r>
          </a:p>
          <a:p>
            <a:r>
              <a:rPr lang="es-US" sz="3200" b="1" dirty="0" smtClean="0">
                <a:solidFill>
                  <a:srgbClr val="7030A0"/>
                </a:solidFill>
                <a:latin typeface="Comic Sans MS" pitchFamily="66" charset="0"/>
              </a:rPr>
              <a:t>Impacto en los hermanos </a:t>
            </a:r>
          </a:p>
          <a:p>
            <a:r>
              <a:rPr lang="es-US" sz="3200" b="1" dirty="0" smtClean="0">
                <a:solidFill>
                  <a:srgbClr val="7030A0"/>
                </a:solidFill>
                <a:latin typeface="Comic Sans MS" pitchFamily="66" charset="0"/>
              </a:rPr>
              <a:t>Impacto en los abuelos </a:t>
            </a:r>
            <a:endParaRPr lang="en-US" sz="32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  <p:pic>
        <p:nvPicPr>
          <p:cNvPr id="4" name="il_fi" descr="http://hugoherci.wordpress.com/files/2008/03/j0410105.jpg%3Fw%3D30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5814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s-US" sz="3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Apoyo de la familia de la iglesia 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US" sz="2000" dirty="0" smtClean="0">
                <a:solidFill>
                  <a:srgbClr val="7030A0"/>
                </a:solidFill>
                <a:latin typeface="Comic Sans MS" pitchFamily="66" charset="0"/>
              </a:rPr>
              <a:t>Además de simplemente entender la tensión que vive la</a:t>
            </a:r>
          </a:p>
          <a:p>
            <a:pPr>
              <a:buNone/>
            </a:pPr>
            <a:r>
              <a:rPr lang="es-US" sz="2000" dirty="0" smtClean="0">
                <a:solidFill>
                  <a:srgbClr val="7030A0"/>
                </a:solidFill>
                <a:latin typeface="Comic Sans MS" pitchFamily="66" charset="0"/>
              </a:rPr>
              <a:t>familia y sus singulares problemas con el niño, las iglesias</a:t>
            </a:r>
          </a:p>
          <a:p>
            <a:pPr>
              <a:buNone/>
            </a:pPr>
            <a:r>
              <a:rPr lang="es-US" sz="2000" dirty="0" smtClean="0">
                <a:solidFill>
                  <a:srgbClr val="7030A0"/>
                </a:solidFill>
                <a:latin typeface="Comic Sans MS" pitchFamily="66" charset="0"/>
              </a:rPr>
              <a:t>pueden proporcionar apoyo en diversas formas.</a:t>
            </a:r>
          </a:p>
          <a:p>
            <a:pPr>
              <a:buNone/>
            </a:pPr>
            <a:r>
              <a:rPr lang="es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Proporcionar ayuda financiera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Complemento del cuidado requerido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Demostrar amor incondicional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Compartir la pena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La esperanza de la promesa</a:t>
            </a:r>
          </a:p>
          <a:p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s-US" dirty="0" smtClean="0">
                <a:solidFill>
                  <a:schemeClr val="accent6">
                    <a:lumMod val="75000"/>
                  </a:schemeClr>
                </a:solidFill>
              </a:rPr>
              <a:t>Algunas necesidades especiales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US" sz="28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Niños con deficiencia visual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Niños sordos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Niños que usan sillas de ruedas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Niños con enfermedades crónicas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Niños brillantes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Niños dotados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Niños con alto nivel de energía</a:t>
            </a:r>
            <a:endParaRPr lang="en-US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US" dirty="0" smtClean="0">
                <a:solidFill>
                  <a:schemeClr val="accent6">
                    <a:lumMod val="75000"/>
                  </a:schemeClr>
                </a:solidFill>
              </a:rPr>
              <a:t>Tipos de discapacidades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US" sz="28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Autismo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Problemas de aprendizaje 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 Discapacidades físicas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Trastornos del desarrollo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Deficiencia visual y auditiva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Deficiencia del habla y el aprendizaje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Trastornos emocionales y de conducta </a:t>
            </a:r>
          </a:p>
          <a:p>
            <a:endParaRPr lang="en-US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239000" cy="1143000"/>
          </a:xfrm>
        </p:spPr>
        <p:txBody>
          <a:bodyPr/>
          <a:lstStyle/>
          <a:p>
            <a:r>
              <a:rPr lang="es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Estadísticas 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1 en 800 niños nacen con síndrome Down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2º3 niños por cada 1000 tienen parálisis cerebral.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3,4 niños de cada 1000 tiene autismo.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55,200 niños legalmente son ciegos 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4.7 millones de niños tienen problemas de aprendizaje 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21% de niños tienen dificultades emocionales y de conducta 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5.4 millones de niños reciben educación especial 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4.7 millones de niños padecen de déficit de atención/ trastorno de hiperactividad</a:t>
            </a:r>
            <a:r>
              <a:rPr lang="es-US" b="1" dirty="0" smtClean="0">
                <a:solidFill>
                  <a:srgbClr val="7030A0"/>
                </a:solidFill>
              </a:rPr>
              <a:t>. </a:t>
            </a: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US" sz="3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Cual es nuestra responsabilidad?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7239000" cy="4846320"/>
          </a:xfrm>
        </p:spPr>
        <p:txBody>
          <a:bodyPr>
            <a:normAutofit/>
          </a:bodyPr>
          <a:lstStyle/>
          <a:p>
            <a:endParaRPr lang="es-US" sz="3200" dirty="0" smtClean="0">
              <a:latin typeface="Comic Sans MS" pitchFamily="66" charset="0"/>
            </a:endParaRPr>
          </a:p>
          <a:p>
            <a:r>
              <a:rPr lang="es-US" sz="3200" dirty="0" smtClean="0">
                <a:solidFill>
                  <a:srgbClr val="7030A0"/>
                </a:solidFill>
                <a:latin typeface="Comic Sans MS" pitchFamily="66" charset="0"/>
              </a:rPr>
              <a:t>Recordar que cada persona es especial</a:t>
            </a:r>
          </a:p>
          <a:p>
            <a:r>
              <a:rPr lang="es-US" sz="3200" dirty="0" smtClean="0">
                <a:solidFill>
                  <a:srgbClr val="7030A0"/>
                </a:solidFill>
                <a:latin typeface="Comic Sans MS" pitchFamily="66" charset="0"/>
              </a:rPr>
              <a:t>Compartir el amor de Dios </a:t>
            </a:r>
          </a:p>
          <a:p>
            <a:r>
              <a:rPr lang="es-US" sz="3200" dirty="0" smtClean="0">
                <a:solidFill>
                  <a:srgbClr val="7030A0"/>
                </a:solidFill>
                <a:latin typeface="Comic Sans MS" pitchFamily="66" charset="0"/>
              </a:rPr>
              <a:t>Estar preparado</a:t>
            </a:r>
          </a:p>
          <a:p>
            <a:r>
              <a:rPr lang="es-US" sz="3200" dirty="0" smtClean="0">
                <a:solidFill>
                  <a:srgbClr val="7030A0"/>
                </a:solidFill>
                <a:latin typeface="Comic Sans MS" pitchFamily="66" charset="0"/>
              </a:rPr>
              <a:t> crear un ambiente acogedor </a:t>
            </a:r>
            <a:endParaRPr lang="en-US" sz="32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S" dirty="0" smtClean="0">
                <a:solidFill>
                  <a:schemeClr val="accent6">
                    <a:lumMod val="75000"/>
                  </a:schemeClr>
                </a:solidFill>
              </a:rPr>
              <a:t>Muchos han aprendido que …..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Una persona que oye menos, puede ver más </a:t>
            </a: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Alguien que ve menos, puede percibir más. </a:t>
            </a: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Alguien que habla lento, Puede tener más que decir. </a:t>
            </a: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Una persona que se mueve con dificultad, puede tener un sentido más claro de dirección.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7239000" cy="381000"/>
          </a:xfrm>
        </p:spPr>
        <p:txBody>
          <a:bodyPr>
            <a:normAutofit fontScale="90000"/>
          </a:bodyPr>
          <a:lstStyle/>
          <a:p>
            <a:r>
              <a:rPr lang="es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s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es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un maestro preparado….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US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Conocerá a todos sus estudiantes.</a:t>
            </a: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Planeará teniendo en mente a cada estudiante.</a:t>
            </a: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Pedirá apoyo.</a:t>
            </a: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Orará por el derramamiento del Espíritu santo.</a:t>
            </a:r>
          </a:p>
          <a:p>
            <a:r>
              <a:rPr lang="es-US" sz="2800" dirty="0" smtClean="0">
                <a:solidFill>
                  <a:srgbClr val="7030A0"/>
                </a:solidFill>
                <a:latin typeface="Comic Sans MS" pitchFamily="66" charset="0"/>
              </a:rPr>
              <a:t>Conocerá sus propias debilidades.  </a:t>
            </a:r>
          </a:p>
          <a:p>
            <a:endParaRPr lang="en-US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467600" cy="960438"/>
          </a:xfrm>
        </p:spPr>
        <p:txBody>
          <a:bodyPr>
            <a:normAutofit/>
          </a:bodyPr>
          <a:lstStyle/>
          <a:p>
            <a:pPr algn="ctr"/>
            <a:r>
              <a:rPr lang="es-US" sz="2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Los niños son como una caja de lápices de colores  </a:t>
            </a:r>
            <a:endParaRPr lang="en-US" sz="20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il_fi" descr="http://www.exito.com/images/products/0000012035009990/0000012036004089_md_a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905000"/>
            <a:ext cx="1905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66800" y="1905000"/>
            <a:ext cx="45720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Algunos son:</a:t>
            </a:r>
          </a:p>
          <a:p>
            <a:endParaRPr lang="es-US" dirty="0" smtClean="0"/>
          </a:p>
          <a:p>
            <a:r>
              <a:rPr lang="es-US" dirty="0">
                <a:solidFill>
                  <a:srgbClr val="FFC000"/>
                </a:solidFill>
              </a:rPr>
              <a:t> </a:t>
            </a:r>
            <a:r>
              <a:rPr lang="es-US" dirty="0" smtClean="0">
                <a:solidFill>
                  <a:srgbClr val="FFC000"/>
                </a:solidFill>
              </a:rPr>
              <a:t>                      </a:t>
            </a:r>
            <a:r>
              <a:rPr lang="es-US" dirty="0" smtClean="0">
                <a:solidFill>
                  <a:srgbClr val="FFC000"/>
                </a:solidFill>
                <a:latin typeface="Comic Sans MS" pitchFamily="66" charset="0"/>
              </a:rPr>
              <a:t>Hirientes</a:t>
            </a:r>
          </a:p>
          <a:p>
            <a:r>
              <a:rPr lang="es-US" dirty="0">
                <a:solidFill>
                  <a:srgbClr val="00B050"/>
                </a:solidFill>
                <a:latin typeface="Comic Sans MS" pitchFamily="66" charset="0"/>
              </a:rPr>
              <a:t> </a:t>
            </a:r>
            <a:r>
              <a:rPr lang="es-US" dirty="0" smtClean="0">
                <a:solidFill>
                  <a:srgbClr val="00B050"/>
                </a:solidFill>
                <a:latin typeface="Comic Sans MS" pitchFamily="66" charset="0"/>
              </a:rPr>
              <a:t>                      Bonitos</a:t>
            </a:r>
          </a:p>
          <a:p>
            <a:r>
              <a:rPr lang="es-US" dirty="0">
                <a:solidFill>
                  <a:srgbClr val="00B0F0"/>
                </a:solidFill>
                <a:latin typeface="Comic Sans MS" pitchFamily="66" charset="0"/>
              </a:rPr>
              <a:t> </a:t>
            </a:r>
            <a:r>
              <a:rPr lang="es-US" dirty="0" smtClean="0">
                <a:solidFill>
                  <a:srgbClr val="00B0F0"/>
                </a:solidFill>
                <a:latin typeface="Comic Sans MS" pitchFamily="66" charset="0"/>
              </a:rPr>
              <a:t>                      Opacos </a:t>
            </a:r>
          </a:p>
          <a:p>
            <a:r>
              <a:rPr lang="es-US" dirty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es-US" dirty="0" smtClean="0">
                <a:solidFill>
                  <a:srgbClr val="002060"/>
                </a:solidFill>
                <a:latin typeface="Comic Sans MS" pitchFamily="66" charset="0"/>
              </a:rPr>
              <a:t>                      pequeños</a:t>
            </a:r>
          </a:p>
          <a:p>
            <a:r>
              <a:rPr lang="es-US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US" dirty="0" smtClean="0">
                <a:solidFill>
                  <a:srgbClr val="FF0000"/>
                </a:solidFill>
                <a:latin typeface="Comic Sans MS" pitchFamily="66" charset="0"/>
              </a:rPr>
              <a:t>                      Rotos </a:t>
            </a:r>
          </a:p>
          <a:p>
            <a:r>
              <a:rPr lang="es-US" dirty="0">
                <a:latin typeface="Comic Sans MS" pitchFamily="66" charset="0"/>
              </a:rPr>
              <a:t> </a:t>
            </a:r>
            <a:r>
              <a:rPr lang="es-US" dirty="0" smtClean="0">
                <a:latin typeface="Comic Sans MS" pitchFamily="66" charset="0"/>
              </a:rPr>
              <a:t>          </a:t>
            </a:r>
          </a:p>
          <a:p>
            <a:r>
              <a:rPr lang="es-US" b="1" dirty="0" smtClean="0">
                <a:solidFill>
                  <a:srgbClr val="7030A0"/>
                </a:solidFill>
                <a:latin typeface="Comic Sans MS" pitchFamily="66" charset="0"/>
              </a:rPr>
              <a:t>Todos son de diferentes </a:t>
            </a:r>
            <a:r>
              <a:rPr lang="es-US" sz="3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c</a:t>
            </a:r>
            <a:r>
              <a:rPr lang="es-US" sz="3200" dirty="0" smtClean="0">
                <a:solidFill>
                  <a:srgbClr val="00B0F0"/>
                </a:solidFill>
                <a:latin typeface="Comic Sans MS" pitchFamily="66" charset="0"/>
              </a:rPr>
              <a:t>o</a:t>
            </a:r>
            <a:r>
              <a:rPr lang="es-US" sz="3200" dirty="0" smtClean="0">
                <a:solidFill>
                  <a:srgbClr val="00B050"/>
                </a:solidFill>
                <a:latin typeface="Comic Sans MS" pitchFamily="66" charset="0"/>
              </a:rPr>
              <a:t>l</a:t>
            </a:r>
            <a:r>
              <a:rPr lang="es-US" sz="3200" dirty="0" smtClean="0">
                <a:solidFill>
                  <a:schemeClr val="bg2">
                    <a:lumMod val="50000"/>
                  </a:schemeClr>
                </a:solidFill>
                <a:latin typeface="Comic Sans MS" pitchFamily="66" charset="0"/>
              </a:rPr>
              <a:t>o</a:t>
            </a:r>
            <a:r>
              <a:rPr lang="es-US" sz="3200" dirty="0" smtClean="0">
                <a:solidFill>
                  <a:srgbClr val="FF0000"/>
                </a:solidFill>
                <a:latin typeface="Comic Sans MS" pitchFamily="66" charset="0"/>
              </a:rPr>
              <a:t>r</a:t>
            </a:r>
            <a:r>
              <a:rPr lang="es-US" sz="3200" dirty="0" smtClean="0">
                <a:solidFill>
                  <a:srgbClr val="FFC000"/>
                </a:solidFill>
                <a:latin typeface="Comic Sans MS" pitchFamily="66" charset="0"/>
              </a:rPr>
              <a:t>e</a:t>
            </a:r>
            <a:r>
              <a:rPr lang="es-US" sz="3200" dirty="0" smtClean="0">
                <a:solidFill>
                  <a:srgbClr val="FF3300"/>
                </a:solidFill>
                <a:latin typeface="Comic Sans MS" pitchFamily="66" charset="0"/>
              </a:rPr>
              <a:t>s</a:t>
            </a:r>
            <a:r>
              <a:rPr lang="es-US" sz="3200" dirty="0" smtClean="0">
                <a:latin typeface="Comic Sans MS" pitchFamily="66" charset="0"/>
              </a:rPr>
              <a:t> </a:t>
            </a:r>
            <a:r>
              <a:rPr lang="es-US" dirty="0" smtClean="0"/>
              <a:t>  </a:t>
            </a:r>
          </a:p>
          <a:p>
            <a:endParaRPr lang="es-US" dirty="0" smtClean="0"/>
          </a:p>
        </p:txBody>
      </p:sp>
    </p:spTree>
  </p:cSld>
  <p:clrMapOvr>
    <a:masterClrMapping/>
  </p:clrMapOvr>
  <p:transition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pPr>
              <a:buNone/>
            </a:pPr>
            <a:r>
              <a:rPr lang="es-US" sz="2800" dirty="0" smtClean="0">
                <a:solidFill>
                  <a:srgbClr val="069009"/>
                </a:solidFill>
                <a:latin typeface="Comic Sans MS" pitchFamily="66" charset="0"/>
              </a:rPr>
              <a:t>De la misma manera, los niños con necesidades especiales se presentan con diferentes tipos de discapacidades. Algunos son menos severos mientras que otros necesitan de más cuidado. Algunos responden bien a nosotros, mientras que otros pudieran solamente sonreír. Algunos tienen talentos inusuales, mientras que otros son solamente desafiados. Pero todos ellos necesitan de nuestro</a:t>
            </a:r>
            <a:r>
              <a:rPr lang="es-US" dirty="0" smtClean="0">
                <a:solidFill>
                  <a:srgbClr val="069009"/>
                </a:solidFill>
              </a:rPr>
              <a:t>   </a:t>
            </a:r>
            <a:r>
              <a:rPr lang="es-US" sz="3200" b="1" dirty="0" smtClean="0">
                <a:solidFill>
                  <a:srgbClr val="FF0000"/>
                </a:solidFill>
                <a:latin typeface="Comic Sans MS" pitchFamily="66" charset="0"/>
              </a:rPr>
              <a:t>AMOR</a:t>
            </a:r>
            <a:r>
              <a:rPr lang="es-US" dirty="0" smtClean="0"/>
              <a:t>  </a:t>
            </a:r>
            <a:endParaRPr lang="en-US" dirty="0"/>
          </a:p>
        </p:txBody>
      </p:sp>
      <p:pic>
        <p:nvPicPr>
          <p:cNvPr id="1026" name="Picture 2" descr="http://2.bp.blogspot.com/-Aym4X2JP8e0/TZfwfI80tII/AAAAAAAAAV4/bBedoso1dpo/s1600/P32201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4648200"/>
            <a:ext cx="28194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US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Que es una necesidad especial ?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ESPECIAL:  Propio de una persona específica</a:t>
            </a:r>
          </a:p>
          <a:p>
            <a:pPr>
              <a:buNone/>
            </a:pPr>
            <a:endParaRPr lang="es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NECESIDAD : Falta de algo que se requiere</a:t>
            </a:r>
          </a:p>
          <a:p>
            <a:pPr>
              <a:buNone/>
            </a:pPr>
            <a:endParaRPr lang="es-US" dirty="0" smtClean="0">
              <a:latin typeface="Comic Sans MS" pitchFamily="66" charset="0"/>
            </a:endParaRPr>
          </a:p>
          <a:p>
            <a:pPr>
              <a:buNone/>
            </a:pPr>
            <a:r>
              <a:rPr lang="es-US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El niño con necesidades especiales requiere de una atención </a:t>
            </a:r>
          </a:p>
          <a:p>
            <a:pPr>
              <a:buNone/>
            </a:pPr>
            <a:endParaRPr lang="es-US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s-US" b="1" dirty="0" smtClean="0">
                <a:solidFill>
                  <a:srgbClr val="FF0000"/>
                </a:solidFill>
                <a:latin typeface="Comic Sans MS" pitchFamily="66" charset="0"/>
              </a:rPr>
              <a:t>INDIVIDUALIZADA</a:t>
            </a:r>
            <a:endParaRPr lang="en-US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LOS NIÑOS CON NECESIDADES ESPECIALES SON VALIOSOS PARA dios 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239000" cy="4846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US" sz="1600" b="1" dirty="0" smtClean="0">
                <a:solidFill>
                  <a:srgbClr val="7030A0"/>
                </a:solidFill>
                <a:latin typeface="Comic Sans MS" pitchFamily="66" charset="0"/>
              </a:rPr>
              <a:t>‘’ Y sabemos que a los que aman a Dios, todas las cosas les ayudan a bien, esto es, a los que conforme a su propósito son llamados’’. Romanos 8:28</a:t>
            </a:r>
          </a:p>
          <a:p>
            <a:pPr>
              <a:buNone/>
            </a:pPr>
            <a:endParaRPr lang="es-US" sz="16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US" sz="1600" dirty="0" smtClean="0">
                <a:solidFill>
                  <a:srgbClr val="7030A0"/>
                </a:solidFill>
                <a:latin typeface="Comic Sans MS" pitchFamily="66" charset="0"/>
              </a:rPr>
              <a:t>Ellos nos recuerdan que:  Dios es    </a:t>
            </a:r>
            <a:r>
              <a:rPr lang="es-US" sz="1600" dirty="0" smtClean="0">
                <a:solidFill>
                  <a:srgbClr val="FF0000"/>
                </a:solidFill>
                <a:latin typeface="Comic Sans MS" pitchFamily="66" charset="0"/>
              </a:rPr>
              <a:t>BUENO</a:t>
            </a:r>
          </a:p>
          <a:p>
            <a:pPr>
              <a:buNone/>
            </a:pPr>
            <a:r>
              <a:rPr lang="es-US" sz="1600" dirty="0" smtClean="0">
                <a:solidFill>
                  <a:srgbClr val="7030A0"/>
                </a:solidFill>
                <a:latin typeface="Comic Sans MS" pitchFamily="66" charset="0"/>
              </a:rPr>
              <a:t>                                        Dios es  </a:t>
            </a:r>
            <a:r>
              <a:rPr lang="es-US" sz="1600" dirty="0" smtClean="0">
                <a:solidFill>
                  <a:srgbClr val="FF0000"/>
                </a:solidFill>
                <a:latin typeface="Comic Sans MS" pitchFamily="66" charset="0"/>
              </a:rPr>
              <a:t>  FIEL </a:t>
            </a:r>
          </a:p>
          <a:p>
            <a:pPr>
              <a:buNone/>
            </a:pPr>
            <a:r>
              <a:rPr lang="es-US" sz="1600" dirty="0" smtClean="0">
                <a:solidFill>
                  <a:srgbClr val="7030A0"/>
                </a:solidFill>
                <a:latin typeface="Comic Sans MS" pitchFamily="66" charset="0"/>
              </a:rPr>
              <a:t>                                        Dios esta </a:t>
            </a:r>
            <a:r>
              <a:rPr lang="es-US" sz="1600" dirty="0" smtClean="0">
                <a:solidFill>
                  <a:srgbClr val="FF0000"/>
                </a:solidFill>
                <a:latin typeface="Comic Sans MS" pitchFamily="66" charset="0"/>
              </a:rPr>
              <a:t>DENTRO DE NOSOTROS </a:t>
            </a:r>
          </a:p>
          <a:p>
            <a:pPr>
              <a:buNone/>
            </a:pPr>
            <a:endParaRPr lang="es-US" sz="16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es-US" sz="16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es-US" sz="16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s-US" sz="1600" b="1" dirty="0" smtClean="0">
                <a:solidFill>
                  <a:srgbClr val="7030A0"/>
                </a:solidFill>
                <a:latin typeface="Comic Sans MS" pitchFamily="66" charset="0"/>
              </a:rPr>
              <a:t>La biblia habla de la necesidad de tener una fe como la de los niños, una fe que supera nuestros mayores esfuerzos por solucionar las cosas. </a:t>
            </a:r>
            <a:endParaRPr lang="en-US" sz="16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s-US" dirty="0" smtClean="0">
                <a:solidFill>
                  <a:schemeClr val="accent6">
                    <a:lumMod val="75000"/>
                  </a:schemeClr>
                </a:solidFill>
              </a:rPr>
              <a:t>EL PROBLEMA DE LAS ETIQUETAS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7239000" cy="4398336"/>
          </a:xfrm>
        </p:spPr>
        <p:txBody>
          <a:bodyPr/>
          <a:lstStyle/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Las etiquetas hechas por el hombre crean efectos negativos en el niño. 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Las etiquetas despectivas pueden opacar la visión de las palabras de Dios para el niño. 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Las etiquetas limitan, degradan, hieren y son ofensivas para Dios.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Cada niño sea discapacitado o no, es hechura de Dios, creado a su imagen. ( EFESIOS 2:10</a:t>
            </a:r>
            <a:r>
              <a:rPr lang="es-US" sz="2000" b="1" dirty="0" smtClean="0">
                <a:solidFill>
                  <a:srgbClr val="7030A0"/>
                </a:solidFill>
              </a:rPr>
              <a:t>) 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US" sz="24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Deshágase de las etiquetas negativas asociadas con discapacidades. </a:t>
            </a:r>
            <a:endParaRPr lang="en-US" sz="24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US" dirty="0" smtClean="0">
                <a:solidFill>
                  <a:srgbClr val="7030A0"/>
                </a:solidFill>
                <a:latin typeface="Comic Sans MS" pitchFamily="66" charset="0"/>
              </a:rPr>
              <a:t>En su lugar, debemos:</a:t>
            </a:r>
          </a:p>
          <a:p>
            <a:pPr>
              <a:buNone/>
            </a:pPr>
            <a:endParaRPr lang="es-US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r>
              <a:rPr lang="es-US" dirty="0" smtClean="0">
                <a:solidFill>
                  <a:srgbClr val="7030A0"/>
                </a:solidFill>
                <a:latin typeface="Comic Sans MS" pitchFamily="66" charset="0"/>
              </a:rPr>
              <a:t>Enfocarnos en los talentos de los niños</a:t>
            </a:r>
          </a:p>
          <a:p>
            <a:r>
              <a:rPr lang="es-US" dirty="0" smtClean="0">
                <a:solidFill>
                  <a:srgbClr val="7030A0"/>
                </a:solidFill>
                <a:latin typeface="Comic Sans MS" pitchFamily="66" charset="0"/>
              </a:rPr>
              <a:t>Dar a todos los niños un sitio de honor dentro de la comunidad de su iglesia. </a:t>
            </a:r>
          </a:p>
          <a:p>
            <a:endParaRPr lang="es-US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s-US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4" name="il_fi" descr="http://1.bp.blogspot.com/_X-9wLaJV-5U/TQ-WE9S-1nI/AAAAAAAAC0Q/nu6_9-EevdE/s320/lentes-para-ninos-mira-flex-italy-nuevos-super-precio-de-oferta12914456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4114800"/>
            <a:ext cx="30480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7239000" cy="762000"/>
          </a:xfrm>
        </p:spPr>
        <p:txBody>
          <a:bodyPr>
            <a:normAutofit/>
          </a:bodyPr>
          <a:lstStyle/>
          <a:p>
            <a:pPr algn="ctr"/>
            <a:r>
              <a:rPr lang="es-US" sz="2000" dirty="0" smtClean="0">
                <a:latin typeface="Comic Sans MS" pitchFamily="66" charset="0"/>
              </a:rPr>
              <a:t> </a:t>
            </a:r>
            <a:r>
              <a:rPr lang="es-US" sz="32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GENTE VE</a:t>
            </a:r>
            <a:endParaRPr lang="en-US" sz="32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La parálisis cerebral de Cindy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El síndrome Down de Adam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Al autista Sam </a:t>
            </a:r>
          </a:p>
          <a:p>
            <a:endParaRPr lang="es-US" sz="2400" b="1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algn="ctr">
              <a:buNone/>
            </a:pPr>
            <a:r>
              <a:rPr lang="es-US" sz="2400" b="1" dirty="0" smtClean="0">
                <a:solidFill>
                  <a:srgbClr val="B33C0D"/>
                </a:solidFill>
                <a:latin typeface="Comic Sans MS" pitchFamily="66" charset="0"/>
              </a:rPr>
              <a:t>LO QUE DIOS VE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Cindy, creada por el mismo, antes que naciera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Adam, portador de la imagen de Dios.</a:t>
            </a:r>
          </a:p>
          <a:p>
            <a:r>
              <a:rPr lang="es-US" sz="2400" b="1" dirty="0" smtClean="0">
                <a:solidFill>
                  <a:srgbClr val="7030A0"/>
                </a:solidFill>
                <a:latin typeface="Comic Sans MS" pitchFamily="66" charset="0"/>
              </a:rPr>
              <a:t>Sam, miembro honorable e importante del cuerpo de Cristo.  </a:t>
            </a:r>
            <a:endParaRPr lang="en-US" sz="24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US" sz="2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LOS MITOS ACERCA DE LA NECESIDADES ESPECIALES </a:t>
            </a:r>
            <a:endParaRPr lang="en-US" sz="2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US" sz="2000" dirty="0" smtClean="0">
              <a:latin typeface="Comic Sans MS" pitchFamily="66" charset="0"/>
            </a:endParaRPr>
          </a:p>
          <a:p>
            <a:pPr>
              <a:buNone/>
            </a:pPr>
            <a:endParaRPr lang="es-US" sz="2000" dirty="0" smtClean="0">
              <a:latin typeface="Comic Sans MS" pitchFamily="66" charset="0"/>
            </a:endParaRP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No puedo ayudar a los niños discapacitados , No estoy preparada .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Los niños con retraso mental ¿son espiritualmente inocentes ante Dios?.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No necesitamos un ministerio especial 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Creo que debo ser un voluntario</a:t>
            </a:r>
          </a:p>
          <a:p>
            <a:r>
              <a:rPr lang="es-US" sz="2800" b="1" dirty="0" smtClean="0">
                <a:solidFill>
                  <a:srgbClr val="7030A0"/>
                </a:solidFill>
                <a:latin typeface="Comic Sans MS" pitchFamily="66" charset="0"/>
              </a:rPr>
              <a:t>Miedo a la responsabilidad legal de cuidar un niño con  discapacidad,  </a:t>
            </a:r>
            <a:endParaRPr lang="en-US" sz="28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513</TotalTime>
  <Words>748</Words>
  <Application>Microsoft Office PowerPoint</Application>
  <PresentationFormat>On-screen Show (4:3)</PresentationFormat>
  <Paragraphs>121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Opulent</vt:lpstr>
      <vt:lpstr>MINISTERIO PARA NIÑOS CON  necesidades especiales </vt:lpstr>
      <vt:lpstr>Los niños son como una caja de lápices de colores  </vt:lpstr>
      <vt:lpstr>Slide 3</vt:lpstr>
      <vt:lpstr>Que es una necesidad especial ?</vt:lpstr>
      <vt:lpstr>LOS NIÑOS CON NECESIDADES ESPECIALES SON VALIOSOS PARA dios </vt:lpstr>
      <vt:lpstr>EL PROBLEMA DE LAS ETIQUETAS </vt:lpstr>
      <vt:lpstr>Deshágase de las etiquetas negativas asociadas con discapacidades. </vt:lpstr>
      <vt:lpstr> LA GENTE VE</vt:lpstr>
      <vt:lpstr>LOS MITOS ACERCA DE LA NECESIDADES ESPECIALES </vt:lpstr>
      <vt:lpstr>Desafíos singulares en la familia</vt:lpstr>
      <vt:lpstr>Apoyo de la familia de la iglesia </vt:lpstr>
      <vt:lpstr>Algunas necesidades especiales </vt:lpstr>
      <vt:lpstr>Tipos de discapacidades </vt:lpstr>
      <vt:lpstr>Estadísticas </vt:lpstr>
      <vt:lpstr>Cual es nuestra responsabilidad?</vt:lpstr>
      <vt:lpstr>Muchos han aprendido que …..</vt:lpstr>
      <vt:lpstr> un maestro preparado….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Ministerio para niños con necesidades especiales</dc:title>
  <dc:creator>Veronica Carballo</dc:creator>
  <cp:lastModifiedBy>Veronica Carballo</cp:lastModifiedBy>
  <cp:revision>50</cp:revision>
  <dcterms:created xsi:type="dcterms:W3CDTF">2012-09-04T14:55:29Z</dcterms:created>
  <dcterms:modified xsi:type="dcterms:W3CDTF">2012-09-06T20:24:10Z</dcterms:modified>
</cp:coreProperties>
</file>